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80" r:id="rId3"/>
    <p:sldId id="265" r:id="rId4"/>
    <p:sldId id="281" r:id="rId5"/>
    <p:sldId id="262" r:id="rId6"/>
    <p:sldId id="282" r:id="rId7"/>
    <p:sldId id="273" r:id="rId8"/>
    <p:sldId id="261" r:id="rId9"/>
    <p:sldId id="269" r:id="rId10"/>
    <p:sldId id="268" r:id="rId11"/>
    <p:sldId id="270" r:id="rId12"/>
    <p:sldId id="272" r:id="rId13"/>
    <p:sldId id="274" r:id="rId14"/>
    <p:sldId id="275" r:id="rId15"/>
    <p:sldId id="276" r:id="rId16"/>
    <p:sldId id="266" r:id="rId17"/>
    <p:sldId id="278" r:id="rId18"/>
    <p:sldId id="279" r:id="rId19"/>
    <p:sldId id="271" r:id="rId20"/>
    <p:sldId id="277" r:id="rId21"/>
    <p:sldId id="258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0AEAE"/>
    <a:srgbClr val="CEDEEF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9" autoAdjust="0"/>
    <p:restoredTop sz="91339" autoAdjust="0"/>
  </p:normalViewPr>
  <p:slideViewPr>
    <p:cSldViewPr>
      <p:cViewPr varScale="1">
        <p:scale>
          <a:sx n="104" d="100"/>
          <a:sy n="104" d="100"/>
        </p:scale>
        <p:origin x="1620" y="10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652F5-F59A-47E7-8791-6A0C0A4B6D5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4A0B5-8C96-4228-992A-686EBBD2A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7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전세계 농업 종사자 수가 </a:t>
            </a:r>
            <a:r>
              <a:rPr lang="en-US" altLang="ko-KR" dirty="0"/>
              <a:t>150~200</a:t>
            </a:r>
            <a:r>
              <a:rPr lang="ko-KR" altLang="en-US" dirty="0"/>
              <a:t>년 전에는 </a:t>
            </a:r>
            <a:r>
              <a:rPr lang="en-US" altLang="ko-KR" dirty="0"/>
              <a:t>90%</a:t>
            </a:r>
            <a:r>
              <a:rPr lang="ko-KR" altLang="en-US" dirty="0"/>
              <a:t>이었으나 현재는 </a:t>
            </a:r>
            <a:r>
              <a:rPr lang="en-US" altLang="ko-KR" dirty="0"/>
              <a:t>5%</a:t>
            </a:r>
            <a:r>
              <a:rPr lang="ko-KR" altLang="en-US" dirty="0"/>
              <a:t> 수준으로 이로 인해 곡물의 육안 선별은 인건비가 과다하게 투입 되며 정확한 선별이 어렵다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54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0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제품의 경우 파일 단위 관리로 인한 정보관리에 대해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3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제품의 경우 파일 단위 관리로 인한 정보관리에 대해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9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1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308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3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8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51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4A0B5-8C96-4228-992A-686EBBD2AF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9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0FE33-4D2A-44D0-98D0-EAE12A9044FD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BF437-8D7A-48DF-B819-15E6013885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153908" y="107163"/>
            <a:ext cx="8855846" cy="6669360"/>
          </a:xfrm>
          <a:prstGeom prst="roundRect">
            <a:avLst>
              <a:gd name="adj" fmla="val 22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잘린 사각형 4"/>
          <p:cNvSpPr/>
          <p:nvPr/>
        </p:nvSpPr>
        <p:spPr>
          <a:xfrm>
            <a:off x="395536" y="332656"/>
            <a:ext cx="3024336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에스코어 드림 5 Medium" pitchFamily="34" charset="-127"/>
                <a:ea typeface="에스코어 드림 5 Medium" pitchFamily="34" charset="-127"/>
              </a:rPr>
              <a:t>팀 소개 </a:t>
            </a:r>
            <a:r>
              <a:rPr lang="en-US" altLang="ko-KR" b="1" dirty="0"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b="1" dirty="0">
                <a:latin typeface="에스코어 드림 5 Medium" pitchFamily="34" charset="-127"/>
                <a:ea typeface="에스코어 드림 5 Medium" pitchFamily="34" charset="-127"/>
              </a:rPr>
              <a:t>팀 명 및 팀 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258E79-3EA5-49CF-9D46-72DF77315B42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C62D1C-ECE1-4BE3-96A7-B8387F4F1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35F56B-3E2A-45B0-9655-96435788E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C1A5BD-6606-4120-9349-419BBA8017C4}"/>
              </a:ext>
            </a:extLst>
          </p:cNvPr>
          <p:cNvGrpSpPr/>
          <p:nvPr/>
        </p:nvGrpSpPr>
        <p:grpSpPr>
          <a:xfrm>
            <a:off x="971600" y="1556793"/>
            <a:ext cx="6911106" cy="1296144"/>
            <a:chOff x="1077976" y="813148"/>
            <a:chExt cx="6806393" cy="108446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FDBFF7A-E107-4798-9F0C-E6B078672E9F}"/>
                </a:ext>
              </a:extLst>
            </p:cNvPr>
            <p:cNvSpPr/>
            <p:nvPr/>
          </p:nvSpPr>
          <p:spPr>
            <a:xfrm>
              <a:off x="1088044" y="817491"/>
              <a:ext cx="6796324" cy="1080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0AE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C69FD08-48B3-4567-9064-8124DA124A9A}"/>
                </a:ext>
              </a:extLst>
            </p:cNvPr>
            <p:cNvSpPr/>
            <p:nvPr/>
          </p:nvSpPr>
          <p:spPr>
            <a:xfrm>
              <a:off x="1077976" y="813148"/>
              <a:ext cx="6806393" cy="417701"/>
            </a:xfrm>
            <a:prstGeom prst="roundRect">
              <a:avLst>
                <a:gd name="adj" fmla="val 50000"/>
              </a:avLst>
            </a:prstGeom>
            <a:solidFill>
              <a:srgbClr val="F0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 </a:t>
              </a:r>
              <a:r>
                <a:rPr lang="ko-KR" altLang="en-US" sz="3200" b="1" dirty="0"/>
                <a:t>팀 명</a:t>
              </a:r>
              <a:endParaRPr lang="ko-KR" altLang="en-US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C97323-ED9A-48BC-A09E-52FEE3101353}"/>
              </a:ext>
            </a:extLst>
          </p:cNvPr>
          <p:cNvSpPr txBox="1"/>
          <p:nvPr/>
        </p:nvSpPr>
        <p:spPr>
          <a:xfrm>
            <a:off x="981821" y="2117653"/>
            <a:ext cx="69008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C0504D"/>
                </a:solidFill>
              </a:rPr>
              <a:t>Ultima</a:t>
            </a:r>
            <a:endParaRPr lang="ko-KR" altLang="en-US" sz="2100" b="1" dirty="0">
              <a:solidFill>
                <a:srgbClr val="C0504D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74445D-6FFC-42B1-BDE9-7CFFE21C27C7}"/>
              </a:ext>
            </a:extLst>
          </p:cNvPr>
          <p:cNvGrpSpPr/>
          <p:nvPr/>
        </p:nvGrpSpPr>
        <p:grpSpPr>
          <a:xfrm>
            <a:off x="981823" y="3501009"/>
            <a:ext cx="6911107" cy="1944216"/>
            <a:chOff x="1088044" y="786678"/>
            <a:chExt cx="6806394" cy="167043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0AB98E9-1E26-406D-AB5F-9150C9087986}"/>
                </a:ext>
              </a:extLst>
            </p:cNvPr>
            <p:cNvSpPr/>
            <p:nvPr/>
          </p:nvSpPr>
          <p:spPr>
            <a:xfrm>
              <a:off x="1088044" y="817491"/>
              <a:ext cx="6796324" cy="1639622"/>
            </a:xfrm>
            <a:prstGeom prst="roundRect">
              <a:avLst>
                <a:gd name="adj" fmla="val 11304"/>
              </a:avLst>
            </a:prstGeom>
            <a:solidFill>
              <a:schemeClr val="bg1"/>
            </a:solidFill>
            <a:ln>
              <a:solidFill>
                <a:srgbClr val="F0AE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2890603-D7A9-4048-9E1E-60A84051D59D}"/>
                </a:ext>
              </a:extLst>
            </p:cNvPr>
            <p:cNvSpPr/>
            <p:nvPr/>
          </p:nvSpPr>
          <p:spPr>
            <a:xfrm>
              <a:off x="1088044" y="786678"/>
              <a:ext cx="6806394" cy="428933"/>
            </a:xfrm>
            <a:prstGeom prst="roundRect">
              <a:avLst>
                <a:gd name="adj" fmla="val 50000"/>
              </a:avLst>
            </a:prstGeom>
            <a:solidFill>
              <a:srgbClr val="F0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/>
                <a:t> 팀 소개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BF56B56-3637-48C2-AC4B-A36C274AB664}"/>
              </a:ext>
            </a:extLst>
          </p:cNvPr>
          <p:cNvSpPr txBox="1"/>
          <p:nvPr/>
        </p:nvSpPr>
        <p:spPr>
          <a:xfrm>
            <a:off x="1089836" y="4149080"/>
            <a:ext cx="66950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기존 스마트 곡물 선별기에 실시간 통신</a:t>
            </a:r>
            <a:r>
              <a:rPr lang="en-US" altLang="ko-KR" sz="2400" dirty="0"/>
              <a:t>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펌웨어 업그레이드 </a:t>
            </a:r>
            <a:r>
              <a:rPr lang="en-US" altLang="ko-KR" sz="2400" dirty="0"/>
              <a:t>· </a:t>
            </a:r>
            <a:r>
              <a:rPr lang="ko-KR" altLang="en-US" sz="2400" dirty="0"/>
              <a:t>장비의 안정성을 개선한 </a:t>
            </a:r>
            <a:endParaRPr lang="en-US" altLang="ko-KR" sz="2400" dirty="0"/>
          </a:p>
          <a:p>
            <a:r>
              <a:rPr lang="en-US" altLang="ko-KR" sz="2400" dirty="0"/>
              <a:t>    S/W</a:t>
            </a:r>
            <a:r>
              <a:rPr lang="ko-KR" altLang="en-US" sz="2400" dirty="0"/>
              <a:t>설계 및 개발 추진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1708F-5967-4275-9EFB-C71D329133C3}"/>
              </a:ext>
            </a:extLst>
          </p:cNvPr>
          <p:cNvSpPr/>
          <p:nvPr/>
        </p:nvSpPr>
        <p:spPr>
          <a:xfrm>
            <a:off x="395536" y="1261762"/>
            <a:ext cx="2736304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내부 인터페이스 일부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DF746-331D-4B68-B6D5-C33D8508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6" y="1791226"/>
            <a:ext cx="3960440" cy="4230062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FEE091-F84E-4EE9-85A4-68C391F997AC}"/>
              </a:ext>
            </a:extLst>
          </p:cNvPr>
          <p:cNvSpPr/>
          <p:nvPr/>
        </p:nvSpPr>
        <p:spPr>
          <a:xfrm>
            <a:off x="6379785" y="1261762"/>
            <a:ext cx="2376264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JSON </a:t>
            </a:r>
            <a:r>
              <a:rPr lang="ko-KR" altLang="en-US" b="1" dirty="0"/>
              <a:t>메시지 정의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0C167A-473B-4A47-9A47-B2747DBC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47" y="1791226"/>
            <a:ext cx="3960440" cy="4230062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sp>
        <p:nvSpPr>
          <p:cNvPr id="15" name="한쪽 모서리가 잘린 사각형 6">
            <a:extLst>
              <a:ext uri="{FF2B5EF4-FFF2-40B4-BE49-F238E27FC236}">
                <a16:creationId xmlns:a16="http://schemas.microsoft.com/office/drawing/2014/main" id="{D6700C0E-A3EA-45AC-A419-194E681F9DA4}"/>
              </a:ext>
            </a:extLst>
          </p:cNvPr>
          <p:cNvSpPr/>
          <p:nvPr/>
        </p:nvSpPr>
        <p:spPr>
          <a:xfrm>
            <a:off x="395536" y="332656"/>
            <a:ext cx="3888432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(Alarm)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FA642B-AC9B-4EA5-81ED-0C092C5E42C1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ADE3A8C-433C-4A7E-9D4D-3072CF4B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43CD407-182A-45F7-B0AC-D5596712E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4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B2BBF-EA5C-411B-A591-86B27570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890294"/>
            <a:ext cx="5400600" cy="2789382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287E7A-64A4-4B6E-A3CE-0F7B9AA86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8" t="18087" r="4506"/>
          <a:stretch/>
        </p:blipFill>
        <p:spPr>
          <a:xfrm>
            <a:off x="3037239" y="3284985"/>
            <a:ext cx="5670629" cy="3240360"/>
          </a:xfrm>
          <a:prstGeom prst="rect">
            <a:avLst/>
          </a:prstGeom>
          <a:ln>
            <a:noFill/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770EE3-4E23-40EE-9951-07910362B459}"/>
              </a:ext>
            </a:extLst>
          </p:cNvPr>
          <p:cNvSpPr/>
          <p:nvPr/>
        </p:nvSpPr>
        <p:spPr>
          <a:xfrm>
            <a:off x="903838" y="5877272"/>
            <a:ext cx="1880411" cy="6480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JSON </a:t>
            </a:r>
            <a:r>
              <a:rPr lang="ko-KR" altLang="en-US" b="1" dirty="0"/>
              <a:t>디코딩</a:t>
            </a:r>
            <a:endParaRPr lang="en-US" altLang="ko-KR" b="1" dirty="0"/>
          </a:p>
          <a:p>
            <a:pPr algn="ctr"/>
            <a:r>
              <a:rPr lang="en-US" altLang="ko-KR" b="1" dirty="0"/>
              <a:t>(PHP)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433E94-BEB7-4CFA-A0C9-D4231F16B495}"/>
              </a:ext>
            </a:extLst>
          </p:cNvPr>
          <p:cNvSpPr/>
          <p:nvPr/>
        </p:nvSpPr>
        <p:spPr>
          <a:xfrm>
            <a:off x="6136368" y="1890294"/>
            <a:ext cx="1880411" cy="6480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JSON </a:t>
            </a:r>
            <a:r>
              <a:rPr lang="ko-KR" altLang="en-US" b="1" dirty="0"/>
              <a:t>인코딩</a:t>
            </a:r>
            <a:endParaRPr lang="en-US" altLang="ko-KR" b="1" dirty="0"/>
          </a:p>
          <a:p>
            <a:pPr algn="ctr"/>
            <a:r>
              <a:rPr lang="en-US" altLang="ko-KR" b="1" dirty="0"/>
              <a:t>(JAVA)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B42B3-3FC7-42F5-8F0B-2CAA26B15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19" b="27618"/>
          <a:stretch/>
        </p:blipFill>
        <p:spPr>
          <a:xfrm>
            <a:off x="407984" y="1020921"/>
            <a:ext cx="5400599" cy="64807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6B00BF-E1D4-40D7-80D3-19BC83764E62}"/>
              </a:ext>
            </a:extLst>
          </p:cNvPr>
          <p:cNvSpPr/>
          <p:nvPr/>
        </p:nvSpPr>
        <p:spPr>
          <a:xfrm>
            <a:off x="6136985" y="1020921"/>
            <a:ext cx="1879794" cy="6480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실행 화면</a:t>
            </a:r>
            <a:endParaRPr lang="ko-KR" altLang="en-US" b="1" dirty="0"/>
          </a:p>
        </p:txBody>
      </p:sp>
      <p:sp>
        <p:nvSpPr>
          <p:cNvPr id="10" name="한쪽 모서리가 잘린 사각형 6">
            <a:extLst>
              <a:ext uri="{FF2B5EF4-FFF2-40B4-BE49-F238E27FC236}">
                <a16:creationId xmlns:a16="http://schemas.microsoft.com/office/drawing/2014/main" id="{D1388FB3-433E-4003-9E50-B83B386D6862}"/>
              </a:ext>
            </a:extLst>
          </p:cNvPr>
          <p:cNvSpPr/>
          <p:nvPr/>
        </p:nvSpPr>
        <p:spPr>
          <a:xfrm>
            <a:off x="395536" y="332656"/>
            <a:ext cx="3888432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(Alarm)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224389-3BA6-43C6-B790-24D3FC155AF2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BFD6C8-13D9-4DD3-9D74-B85068A9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0FD6F1-10BD-456B-AF23-93C3319E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89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4032448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(License)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F275D9-AD68-4FDE-A942-F9B96E93B1DE}"/>
              </a:ext>
            </a:extLst>
          </p:cNvPr>
          <p:cNvSpPr/>
          <p:nvPr/>
        </p:nvSpPr>
        <p:spPr>
          <a:xfrm>
            <a:off x="395536" y="1265260"/>
            <a:ext cx="2664296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License Manage GUI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8EB081-19E0-413E-A404-0E6908B78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"/>
          <a:stretch/>
        </p:blipFill>
        <p:spPr>
          <a:xfrm>
            <a:off x="395536" y="1700808"/>
            <a:ext cx="8352928" cy="446449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1ED1D4-7887-4760-8E8A-676F39BC91C7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70083DB-67C8-4C31-B675-9A93B966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885584-5544-4FF4-8B1E-FD13481BF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10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F275D9-AD68-4FDE-A942-F9B96E93B1DE}"/>
              </a:ext>
            </a:extLst>
          </p:cNvPr>
          <p:cNvSpPr/>
          <p:nvPr/>
        </p:nvSpPr>
        <p:spPr>
          <a:xfrm>
            <a:off x="467544" y="980728"/>
            <a:ext cx="2448272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License Flow Chart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C72C06-CAF9-4B62-8E45-2483DDF5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6" y="1488283"/>
            <a:ext cx="7915908" cy="4886823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sp>
        <p:nvSpPr>
          <p:cNvPr id="8" name="한쪽 모서리가 잘린 사각형 6">
            <a:extLst>
              <a:ext uri="{FF2B5EF4-FFF2-40B4-BE49-F238E27FC236}">
                <a16:creationId xmlns:a16="http://schemas.microsoft.com/office/drawing/2014/main" id="{A3A48031-CFB3-4A9E-A1E0-184096A87212}"/>
              </a:ext>
            </a:extLst>
          </p:cNvPr>
          <p:cNvSpPr/>
          <p:nvPr/>
        </p:nvSpPr>
        <p:spPr>
          <a:xfrm>
            <a:off x="395536" y="332656"/>
            <a:ext cx="4032448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(License)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7B910F-512B-48F3-BFE8-52B363BCF987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1AB9A9-7098-426C-9A54-B725BA0A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CE98D9-9531-4BA0-B966-CE7D6FDB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86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F275D9-AD68-4FDE-A942-F9B96E93B1DE}"/>
              </a:ext>
            </a:extLst>
          </p:cNvPr>
          <p:cNvSpPr/>
          <p:nvPr/>
        </p:nvSpPr>
        <p:spPr>
          <a:xfrm>
            <a:off x="467544" y="980728"/>
            <a:ext cx="1872208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License Check</a:t>
            </a:r>
            <a:endParaRPr lang="ko-KR" altLang="en-US" b="1" dirty="0"/>
          </a:p>
        </p:txBody>
      </p:sp>
      <p:sp>
        <p:nvSpPr>
          <p:cNvPr id="8" name="한쪽 모서리가 잘린 사각형 6">
            <a:extLst>
              <a:ext uri="{FF2B5EF4-FFF2-40B4-BE49-F238E27FC236}">
                <a16:creationId xmlns:a16="http://schemas.microsoft.com/office/drawing/2014/main" id="{A3A48031-CFB3-4A9E-A1E0-184096A87212}"/>
              </a:ext>
            </a:extLst>
          </p:cNvPr>
          <p:cNvSpPr/>
          <p:nvPr/>
        </p:nvSpPr>
        <p:spPr>
          <a:xfrm>
            <a:off x="395536" y="332656"/>
            <a:ext cx="4032448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(License)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895265-2903-4C16-8612-64F962A3B59A}"/>
              </a:ext>
            </a:extLst>
          </p:cNvPr>
          <p:cNvGrpSpPr/>
          <p:nvPr/>
        </p:nvGrpSpPr>
        <p:grpSpPr>
          <a:xfrm>
            <a:off x="4760939" y="2312777"/>
            <a:ext cx="4248472" cy="2232445"/>
            <a:chOff x="4716016" y="2230829"/>
            <a:chExt cx="4248472" cy="22324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3A4D884-4F79-4279-AF8D-6366E18604AF}"/>
                </a:ext>
              </a:extLst>
            </p:cNvPr>
            <p:cNvGrpSpPr/>
            <p:nvPr/>
          </p:nvGrpSpPr>
          <p:grpSpPr>
            <a:xfrm>
              <a:off x="4716016" y="2230829"/>
              <a:ext cx="4248472" cy="890258"/>
              <a:chOff x="4860032" y="1412776"/>
              <a:chExt cx="4248472" cy="89025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C8D69E3-2CC5-4B2B-8DF2-C8169EB7D9F4}"/>
                  </a:ext>
                </a:extLst>
              </p:cNvPr>
              <p:cNvSpPr/>
              <p:nvPr/>
            </p:nvSpPr>
            <p:spPr>
              <a:xfrm>
                <a:off x="4860032" y="1412776"/>
                <a:ext cx="1152128" cy="36703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Success</a:t>
                </a:r>
                <a:endParaRPr lang="ko-KR" altLang="en-US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716795-8A0D-4546-8BA7-3DD5B992FE37}"/>
                  </a:ext>
                </a:extLst>
              </p:cNvPr>
              <p:cNvSpPr txBox="1"/>
              <p:nvPr/>
            </p:nvSpPr>
            <p:spPr>
              <a:xfrm>
                <a:off x="5076056" y="1779814"/>
                <a:ext cx="4032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해당 날짜까지 라이선스 연장</a:t>
                </a: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장비 정상 사용 가능</a:t>
                </a:r>
                <a:endParaRPr lang="en-US" altLang="ko-KR" sz="14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2C2DB9F-D70A-4F7A-9DF6-B05115AD967D}"/>
                </a:ext>
              </a:extLst>
            </p:cNvPr>
            <p:cNvGrpSpPr/>
            <p:nvPr/>
          </p:nvGrpSpPr>
          <p:grpSpPr>
            <a:xfrm>
              <a:off x="4716016" y="3573016"/>
              <a:ext cx="4248472" cy="890258"/>
              <a:chOff x="4860032" y="1412776"/>
              <a:chExt cx="4248472" cy="89025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7848D75-3038-454F-8E3F-13C896D47111}"/>
                  </a:ext>
                </a:extLst>
              </p:cNvPr>
              <p:cNvSpPr/>
              <p:nvPr/>
            </p:nvSpPr>
            <p:spPr>
              <a:xfrm>
                <a:off x="4860032" y="1412776"/>
                <a:ext cx="1152128" cy="36703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Fail</a:t>
                </a:r>
                <a:endParaRPr lang="ko-KR" altLang="en-US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87003-AC9E-4567-913A-C885B68C9128}"/>
                  </a:ext>
                </a:extLst>
              </p:cNvPr>
              <p:cNvSpPr txBox="1"/>
              <p:nvPr/>
            </p:nvSpPr>
            <p:spPr>
              <a:xfrm>
                <a:off x="5076056" y="1779814"/>
                <a:ext cx="4032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실패 알림</a:t>
                </a: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dirty="0"/>
                  <a:t>5</a:t>
                </a:r>
                <a:r>
                  <a:rPr lang="ko-KR" altLang="en-US" sz="1400" dirty="0"/>
                  <a:t>회 이상 실패 시 장비 재부팅 및 코드 갱신</a:t>
                </a:r>
                <a:endParaRPr lang="en-US" altLang="ko-KR" sz="1400" dirty="0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D73227-60EB-418E-A859-447BED71BCDA}"/>
              </a:ext>
            </a:extLst>
          </p:cNvPr>
          <p:cNvGrpSpPr/>
          <p:nvPr/>
        </p:nvGrpSpPr>
        <p:grpSpPr>
          <a:xfrm>
            <a:off x="612650" y="1483889"/>
            <a:ext cx="3743326" cy="4538294"/>
            <a:chOff x="612650" y="1483889"/>
            <a:chExt cx="3743326" cy="45382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DFB9E7-B848-4B10-8352-3D63ACCF3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51" y="1488283"/>
              <a:ext cx="3743325" cy="45339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39D090-2836-41B4-BB52-93119E5F8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26281" b="68954"/>
            <a:stretch/>
          </p:blipFill>
          <p:spPr>
            <a:xfrm>
              <a:off x="612650" y="2708920"/>
              <a:ext cx="3743325" cy="21602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278EF97-A1C3-4C3C-AE1F-66FE82CFB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t="68482" b="27240"/>
            <a:stretch/>
          </p:blipFill>
          <p:spPr>
            <a:xfrm>
              <a:off x="612650" y="4603214"/>
              <a:ext cx="3743325" cy="19393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144314D-9528-4E12-B99C-2166A9A5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8855" t="79605" r="121" b="15431"/>
            <a:stretch/>
          </p:blipFill>
          <p:spPr>
            <a:xfrm>
              <a:off x="1697335" y="5085184"/>
              <a:ext cx="2658641" cy="22505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957B248-0A60-4390-BE23-F663EE24A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5007" t="-450" b="95686"/>
            <a:stretch/>
          </p:blipFill>
          <p:spPr>
            <a:xfrm>
              <a:off x="1548754" y="1483889"/>
              <a:ext cx="2807221" cy="21602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76B5DF3-4727-462A-BCED-62F724CEFDEE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4EA4039-6432-4733-9240-DFA5AEAB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4A435A9-AAB8-4051-AE66-01B5C9E1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1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한쪽 모서리가 잘린 사각형 6">
            <a:extLst>
              <a:ext uri="{FF2B5EF4-FFF2-40B4-BE49-F238E27FC236}">
                <a16:creationId xmlns:a16="http://schemas.microsoft.com/office/drawing/2014/main" id="{A3A48031-CFB3-4A9E-A1E0-184096A87212}"/>
              </a:ext>
            </a:extLst>
          </p:cNvPr>
          <p:cNvSpPr/>
          <p:nvPr/>
        </p:nvSpPr>
        <p:spPr>
          <a:xfrm>
            <a:off x="395536" y="332656"/>
            <a:ext cx="4968552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(Wireless Access)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C69054-C46C-48B1-BB8E-AB5465CFB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"/>
          <a:stretch/>
        </p:blipFill>
        <p:spPr>
          <a:xfrm>
            <a:off x="395536" y="980728"/>
            <a:ext cx="6197334" cy="331236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4DD01E-DA50-46D0-9E64-7779FEE2614F}"/>
              </a:ext>
            </a:extLst>
          </p:cNvPr>
          <p:cNvCxnSpPr>
            <a:cxnSpLocks/>
          </p:cNvCxnSpPr>
          <p:nvPr/>
        </p:nvCxnSpPr>
        <p:spPr>
          <a:xfrm>
            <a:off x="1907704" y="2708920"/>
            <a:ext cx="315774" cy="504056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E7B9DA6-A0B6-4B11-B58F-A21F42BAC6B8}"/>
              </a:ext>
            </a:extLst>
          </p:cNvPr>
          <p:cNvCxnSpPr>
            <a:cxnSpLocks/>
          </p:cNvCxnSpPr>
          <p:nvPr/>
        </p:nvCxnSpPr>
        <p:spPr>
          <a:xfrm>
            <a:off x="2771800" y="2708920"/>
            <a:ext cx="6156175" cy="504056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6B8128-3709-4C0D-A0EC-8EFC2A7D2944}"/>
              </a:ext>
            </a:extLst>
          </p:cNvPr>
          <p:cNvSpPr/>
          <p:nvPr/>
        </p:nvSpPr>
        <p:spPr>
          <a:xfrm>
            <a:off x="1907704" y="2060848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2A8508-A39D-430D-AF6C-2D0BBE980F03}"/>
              </a:ext>
            </a:extLst>
          </p:cNvPr>
          <p:cNvGrpSpPr/>
          <p:nvPr/>
        </p:nvGrpSpPr>
        <p:grpSpPr>
          <a:xfrm>
            <a:off x="2223478" y="3212976"/>
            <a:ext cx="6704497" cy="3312368"/>
            <a:chOff x="2223478" y="3212976"/>
            <a:chExt cx="6704497" cy="33123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74C885-1C29-4DFF-9A65-CAD8BA60C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800" r="1176" b="3401"/>
            <a:stretch/>
          </p:blipFill>
          <p:spPr>
            <a:xfrm>
              <a:off x="2223478" y="3212976"/>
              <a:ext cx="6704497" cy="331236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E12C31-CFE1-4AE3-840C-6A0E83F8E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96577" t="9800" r="1176" b="84539"/>
            <a:stretch/>
          </p:blipFill>
          <p:spPr>
            <a:xfrm>
              <a:off x="8775575" y="3212976"/>
              <a:ext cx="152400" cy="21602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C2E008-49F5-4354-B131-62DB1C3CBC08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B9B5A71-C399-4009-9F9D-DE175DA07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5C900DD-059F-4349-BC4E-CB7ABC382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24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구현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6780F-9265-4202-9839-3C985AB8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13250" r="17713" b="16401"/>
          <a:stretch/>
        </p:blipFill>
        <p:spPr>
          <a:xfrm>
            <a:off x="1223628" y="1196752"/>
            <a:ext cx="6696744" cy="521723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EC4C9AB-E7F7-4A07-A49E-9565E8BA2A45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65A617-5E89-432C-B208-DDB68B4E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1385DD-60B6-4392-9EC7-F12AB7DF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83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구현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72DB-67E2-495A-BCB8-1DA0E9983E52}"/>
              </a:ext>
            </a:extLst>
          </p:cNvPr>
          <p:cNvGrpSpPr/>
          <p:nvPr/>
        </p:nvGrpSpPr>
        <p:grpSpPr>
          <a:xfrm>
            <a:off x="480077" y="1196752"/>
            <a:ext cx="7806601" cy="1125126"/>
            <a:chOff x="480077" y="1196752"/>
            <a:chExt cx="7806601" cy="11251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B8375A-F472-48F3-9CDA-2508CEBD704C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데이터베이스</a:t>
              </a:r>
              <a:r>
                <a:rPr lang="en-US" altLang="ko-KR" sz="1400" dirty="0"/>
                <a:t>(DBMS)</a:t>
              </a:r>
              <a:r>
                <a:rPr lang="ko-KR" altLang="en-US" sz="1400" dirty="0"/>
                <a:t>를 이용한 정보 관리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펌웨어 업그레이드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err="1"/>
                <a:t>스크램블된</a:t>
              </a:r>
              <a:r>
                <a:rPr lang="ko-KR" altLang="en-US" sz="1400" dirty="0"/>
                <a:t> 키 기반의 라이선스 관리</a:t>
              </a:r>
              <a:endParaRPr lang="en-US" altLang="ko-KR" sz="1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626F871-3D38-4900-BCE0-503D4F5005C8}"/>
                </a:ext>
              </a:extLst>
            </p:cNvPr>
            <p:cNvGrpSpPr/>
            <p:nvPr/>
          </p:nvGrpSpPr>
          <p:grpSpPr>
            <a:xfrm>
              <a:off x="480077" y="1196752"/>
              <a:ext cx="1355619" cy="367038"/>
              <a:chOff x="3144373" y="397666"/>
              <a:chExt cx="1355619" cy="36703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E4967C24-6F4C-45E2-9EC8-0CA5AB3CA351}"/>
                  </a:ext>
                </a:extLst>
              </p:cNvPr>
              <p:cNvSpPr/>
              <p:nvPr/>
            </p:nvSpPr>
            <p:spPr>
              <a:xfrm>
                <a:off x="3203848" y="397666"/>
                <a:ext cx="1296144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 </a:t>
                </a:r>
                <a:r>
                  <a:rPr lang="ko-KR" altLang="en-US" b="1"/>
                  <a:t>확장성</a:t>
                </a:r>
                <a:endParaRPr lang="ko-KR" altLang="en-US" b="1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B91D26C-9645-45ED-B93C-66AB57F87D02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1</a:t>
                </a:r>
                <a:endParaRPr lang="ko-KR" altLang="en-US" b="1" dirty="0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1162DF-6B73-4E38-8330-4D6D2BD4D860}"/>
              </a:ext>
            </a:extLst>
          </p:cNvPr>
          <p:cNvGrpSpPr/>
          <p:nvPr/>
        </p:nvGrpSpPr>
        <p:grpSpPr>
          <a:xfrm>
            <a:off x="468281" y="2924944"/>
            <a:ext cx="7806601" cy="1125126"/>
            <a:chOff x="480077" y="1196752"/>
            <a:chExt cx="7806601" cy="112512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FF067-8CC4-431F-9A5A-6E2E4CEE528D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병행처리를 통한 실시간 제어 </a:t>
              </a:r>
              <a:r>
                <a:rPr lang="en-US" altLang="ko-KR" sz="1400" dirty="0"/>
                <a:t>· </a:t>
              </a:r>
              <a:r>
                <a:rPr lang="ko-KR" altLang="en-US" sz="1400" dirty="0"/>
                <a:t>관리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Seamless</a:t>
              </a:r>
              <a:r>
                <a:rPr lang="ko-KR" altLang="en-US" sz="1400" dirty="0"/>
                <a:t>한 </a:t>
              </a:r>
              <a:r>
                <a:rPr lang="en-US" altLang="ko-KR" sz="1400" dirty="0"/>
                <a:t>S/W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Chrome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Remote</a:t>
              </a:r>
              <a:r>
                <a:rPr lang="ko-KR" altLang="en-US" sz="1400" dirty="0"/>
                <a:t>를 통한 원격 관리</a:t>
              </a:r>
              <a:endParaRPr lang="en-US" altLang="ko-KR" sz="14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397C554-CF3C-48C6-AEF8-6B1B3CFF658B}"/>
                </a:ext>
              </a:extLst>
            </p:cNvPr>
            <p:cNvGrpSpPr/>
            <p:nvPr/>
          </p:nvGrpSpPr>
          <p:grpSpPr>
            <a:xfrm>
              <a:off x="480077" y="1196752"/>
              <a:ext cx="1583439" cy="367038"/>
              <a:chOff x="3144373" y="397666"/>
              <a:chExt cx="1583439" cy="367038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1465200-7763-4A0E-A753-9EA30155B2C7}"/>
                  </a:ext>
                </a:extLst>
              </p:cNvPr>
              <p:cNvSpPr/>
              <p:nvPr/>
            </p:nvSpPr>
            <p:spPr>
              <a:xfrm>
                <a:off x="3203848" y="397666"/>
                <a:ext cx="1523964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실시간성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EA994018-E072-4940-90C5-274BF01D9589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2</a:t>
                </a:r>
                <a:endParaRPr lang="ko-KR" altLang="en-US" b="1" dirty="0"/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FAFBD4F-2AB2-4398-853F-DE906FF246BD}"/>
              </a:ext>
            </a:extLst>
          </p:cNvPr>
          <p:cNvGrpSpPr/>
          <p:nvPr/>
        </p:nvGrpSpPr>
        <p:grpSpPr>
          <a:xfrm>
            <a:off x="480077" y="4653136"/>
            <a:ext cx="7806601" cy="909682"/>
            <a:chOff x="480077" y="1196752"/>
            <a:chExt cx="7806601" cy="90968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181D303-4540-4D60-B079-1057EB65DB49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이벤트 로그를 통한 장비 문제점 조기 발견 및 조치 가능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 err="1"/>
                <a:t>엑세스</a:t>
              </a:r>
              <a:r>
                <a:rPr lang="ko-KR" altLang="en-US" sz="1400" dirty="0"/>
                <a:t> 로그를 통한 장비 조작 이력 관리 용이</a:t>
              </a:r>
              <a:endParaRPr lang="en-US" altLang="ko-KR" sz="1400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96C59A9-DBDF-4FA6-A096-06D8CFD14B71}"/>
                </a:ext>
              </a:extLst>
            </p:cNvPr>
            <p:cNvGrpSpPr/>
            <p:nvPr/>
          </p:nvGrpSpPr>
          <p:grpSpPr>
            <a:xfrm>
              <a:off x="480077" y="1196752"/>
              <a:ext cx="1583439" cy="367038"/>
              <a:chOff x="3144373" y="397666"/>
              <a:chExt cx="1583439" cy="367038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2AF23E85-352A-48E5-8BE8-7387296675B4}"/>
                  </a:ext>
                </a:extLst>
              </p:cNvPr>
              <p:cNvSpPr/>
              <p:nvPr/>
            </p:nvSpPr>
            <p:spPr>
              <a:xfrm>
                <a:off x="3203848" y="397666"/>
                <a:ext cx="1523964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유지보수</a:t>
                </a: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3EE23BFC-DC3A-4C65-874A-83344F391C61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3</a:t>
                </a:r>
                <a:endParaRPr lang="ko-KR" altLang="en-US" b="1" dirty="0"/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B02AD89-6389-4AA7-A832-FFB059C510D8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B6DE406-FE9B-4840-9DF4-2FA571566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A63F736-89F7-4FF4-922D-D52F1C12C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67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기대 효과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972DB-67E2-495A-BCB8-1DA0E9983E52}"/>
              </a:ext>
            </a:extLst>
          </p:cNvPr>
          <p:cNvGrpSpPr/>
          <p:nvPr/>
        </p:nvGrpSpPr>
        <p:grpSpPr>
          <a:xfrm>
            <a:off x="480077" y="1196752"/>
            <a:ext cx="7806601" cy="1125126"/>
            <a:chOff x="480077" y="1196752"/>
            <a:chExt cx="7806601" cy="11251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B8375A-F472-48F3-9CDA-2508CEBD704C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기존 스마트 곡물 색채 선별기의 </a:t>
              </a:r>
              <a:r>
                <a:rPr lang="en-US" altLang="ko-KR" sz="1400" dirty="0"/>
                <a:t>H/W </a:t>
              </a:r>
              <a:r>
                <a:rPr lang="ko-KR" altLang="en-US" sz="1400" dirty="0"/>
                <a:t>및 </a:t>
              </a:r>
              <a:r>
                <a:rPr lang="en-US" altLang="ko-KR" sz="1400" dirty="0"/>
                <a:t>S/W</a:t>
              </a:r>
              <a:r>
                <a:rPr lang="ko-KR" altLang="en-US" sz="1400" dirty="0"/>
                <a:t> 개선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메인보드와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서브 보드의 실시간 통신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펌웨어 업그레이드 및 안전성이 향상된 라이선스 관리 </a:t>
              </a:r>
              <a:endParaRPr lang="en-US" altLang="ko-KR" sz="14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626F871-3D38-4900-BCE0-503D4F5005C8}"/>
                </a:ext>
              </a:extLst>
            </p:cNvPr>
            <p:cNvGrpSpPr/>
            <p:nvPr/>
          </p:nvGrpSpPr>
          <p:grpSpPr>
            <a:xfrm>
              <a:off x="480077" y="1196752"/>
              <a:ext cx="4487459" cy="367038"/>
              <a:chOff x="3144373" y="397666"/>
              <a:chExt cx="4487459" cy="36703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E4967C24-6F4C-45E2-9EC8-0CA5AB3CA351}"/>
                  </a:ext>
                </a:extLst>
              </p:cNvPr>
              <p:cNvSpPr/>
              <p:nvPr/>
            </p:nvSpPr>
            <p:spPr>
              <a:xfrm>
                <a:off x="3203848" y="397666"/>
                <a:ext cx="4427984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스마트한 곡물 분류의 제어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관리 수행</a:t>
                </a: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B91D26C-9645-45ED-B93C-66AB57F87D02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1</a:t>
                </a:r>
                <a:endParaRPr lang="ko-KR" altLang="en-US" b="1" dirty="0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1162DF-6B73-4E38-8330-4D6D2BD4D860}"/>
              </a:ext>
            </a:extLst>
          </p:cNvPr>
          <p:cNvGrpSpPr/>
          <p:nvPr/>
        </p:nvGrpSpPr>
        <p:grpSpPr>
          <a:xfrm>
            <a:off x="468281" y="2676933"/>
            <a:ext cx="7806601" cy="909682"/>
            <a:chOff x="480077" y="1196752"/>
            <a:chExt cx="7806601" cy="90968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FF067-8CC4-431F-9A5A-6E2E4CEE528D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실시간 모니터링을 통한 사전 관리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원격 시스템을 이용한 애프터 서비스 제공</a:t>
              </a:r>
              <a:endParaRPr lang="en-US" altLang="ko-KR" sz="14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397C554-CF3C-48C6-AEF8-6B1B3CFF658B}"/>
                </a:ext>
              </a:extLst>
            </p:cNvPr>
            <p:cNvGrpSpPr/>
            <p:nvPr/>
          </p:nvGrpSpPr>
          <p:grpSpPr>
            <a:xfrm>
              <a:off x="480077" y="1196752"/>
              <a:ext cx="6047935" cy="367038"/>
              <a:chOff x="3144373" y="397666"/>
              <a:chExt cx="6047935" cy="367038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1465200-7763-4A0E-A753-9EA30155B2C7}"/>
                  </a:ext>
                </a:extLst>
              </p:cNvPr>
              <p:cNvSpPr/>
              <p:nvPr/>
            </p:nvSpPr>
            <p:spPr>
              <a:xfrm>
                <a:off x="3203848" y="397666"/>
                <a:ext cx="5988460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유지보수 용이 및 비용 경감으로 기계의 안정성 확보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EA994018-E072-4940-90C5-274BF01D9589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2</a:t>
                </a:r>
                <a:endParaRPr lang="ko-KR" altLang="en-US" b="1" dirty="0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4D769E3-2358-4D7E-8B97-4CA11E3B6116}"/>
              </a:ext>
            </a:extLst>
          </p:cNvPr>
          <p:cNvGrpSpPr/>
          <p:nvPr/>
        </p:nvGrpSpPr>
        <p:grpSpPr>
          <a:xfrm>
            <a:off x="468281" y="3941670"/>
            <a:ext cx="7806601" cy="909682"/>
            <a:chOff x="480077" y="1196752"/>
            <a:chExt cx="7806601" cy="90968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F80E0E7-98A1-4C86-8438-E5BD80205E17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성능과 안정성이 보장되는 오픈소스 패키지 이용</a:t>
              </a:r>
              <a:endParaRPr lang="en-US" altLang="ko-KR" sz="1400" dirty="0"/>
            </a:p>
            <a:p>
              <a:r>
                <a:rPr lang="en-US" altLang="ko-KR" sz="1400" dirty="0"/>
                <a:t>     (Maria DB, Apache </a:t>
              </a:r>
              <a:r>
                <a:rPr lang="ko-KR" altLang="en-US" sz="1400" dirty="0"/>
                <a:t>웹서버</a:t>
              </a:r>
              <a:r>
                <a:rPr lang="en-US" altLang="ko-KR" sz="1400" dirty="0"/>
                <a:t>, PHP, Chrome Remote)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DFD2613-6446-4EB1-AC15-C262061E636F}"/>
                </a:ext>
              </a:extLst>
            </p:cNvPr>
            <p:cNvGrpSpPr/>
            <p:nvPr/>
          </p:nvGrpSpPr>
          <p:grpSpPr>
            <a:xfrm>
              <a:off x="480077" y="1196752"/>
              <a:ext cx="2231511" cy="367038"/>
              <a:chOff x="3144373" y="397666"/>
              <a:chExt cx="2231511" cy="367038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C9A18ACB-908A-4F3F-AC02-A948483BB014}"/>
                  </a:ext>
                </a:extLst>
              </p:cNvPr>
              <p:cNvSpPr/>
              <p:nvPr/>
            </p:nvSpPr>
            <p:spPr>
              <a:xfrm>
                <a:off x="3203848" y="397666"/>
                <a:ext cx="2172036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개발 비용 감소</a:t>
                </a: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5A74B5D-5BFC-4C6D-8193-5C20B03E1715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3</a:t>
                </a:r>
                <a:endParaRPr lang="ko-KR" altLang="en-US" b="1" dirty="0"/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734D368-CCCA-4142-A32A-1FF94576BB46}"/>
              </a:ext>
            </a:extLst>
          </p:cNvPr>
          <p:cNvGrpSpPr/>
          <p:nvPr/>
        </p:nvGrpSpPr>
        <p:grpSpPr>
          <a:xfrm>
            <a:off x="468281" y="5206407"/>
            <a:ext cx="7806601" cy="1125126"/>
            <a:chOff x="480077" y="1196752"/>
            <a:chExt cx="7806601" cy="112512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D3B50A-C4C1-43B3-9DC2-7F8FC081ACD1}"/>
                </a:ext>
              </a:extLst>
            </p:cNvPr>
            <p:cNvSpPr txBox="1"/>
            <p:nvPr/>
          </p:nvSpPr>
          <p:spPr>
            <a:xfrm>
              <a:off x="653830" y="1583214"/>
              <a:ext cx="76328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불량 혼입률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5%</a:t>
              </a:r>
              <a:r>
                <a:rPr lang="ko-KR" altLang="en-US" sz="1400" dirty="0"/>
                <a:t> </a:t>
              </a:r>
              <a:r>
                <a:rPr lang="en-US" altLang="ko-KR" sz="1400" dirty="0">
                  <a:sym typeface="Wingdings" panose="05000000000000000000" pitchFamily="2" charset="2"/>
                </a:rPr>
                <a:t></a:t>
              </a:r>
              <a:r>
                <a:rPr lang="en-US" altLang="ko-KR" sz="1400" dirty="0"/>
                <a:t> 1%</a:t>
              </a:r>
              <a:r>
                <a:rPr lang="ko-KR" altLang="en-US" sz="1400" dirty="0"/>
                <a:t> 이내</a:t>
              </a:r>
              <a:endParaRPr lang="en-US" altLang="ko-KR" sz="1400" dirty="0"/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시간당 처리량 </a:t>
              </a:r>
              <a:r>
                <a:rPr lang="en-US" altLang="ko-KR" sz="1400" dirty="0"/>
                <a:t>: 1.5</a:t>
              </a:r>
              <a:r>
                <a:rPr lang="ko-KR" altLang="en-US" sz="1400" dirty="0"/>
                <a:t>톤</a:t>
              </a:r>
              <a:r>
                <a:rPr lang="en-US" altLang="ko-KR" sz="1400" dirty="0"/>
                <a:t>/Chute </a:t>
              </a:r>
              <a:r>
                <a:rPr lang="en-US" altLang="ko-KR" sz="1400" dirty="0">
                  <a:sym typeface="Wingdings" panose="05000000000000000000" pitchFamily="2" charset="2"/>
                </a:rPr>
                <a:t>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2.0</a:t>
              </a:r>
              <a:r>
                <a:rPr lang="ko-KR" altLang="en-US" sz="1400" dirty="0"/>
                <a:t>톤</a:t>
              </a:r>
              <a:r>
                <a:rPr lang="en-US" altLang="ko-KR" sz="1400" dirty="0"/>
                <a:t>/Chute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이젝터의 동작속도 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300</a:t>
              </a:r>
              <a:r>
                <a:rPr lang="ko-KR" altLang="en-US" sz="1400" dirty="0"/>
                <a:t>회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초 </a:t>
              </a:r>
              <a:r>
                <a:rPr lang="en-US" altLang="ko-KR" sz="1400" dirty="0">
                  <a:sym typeface="Wingdings" panose="05000000000000000000" pitchFamily="2" charset="2"/>
                </a:rPr>
                <a:t>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500</a:t>
              </a:r>
              <a:r>
                <a:rPr lang="ko-KR" altLang="en-US" sz="1400" dirty="0"/>
                <a:t>회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초</a:t>
              </a: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167CE91-4EC5-4874-96B1-F61B4504A566}"/>
                </a:ext>
              </a:extLst>
            </p:cNvPr>
            <p:cNvGrpSpPr/>
            <p:nvPr/>
          </p:nvGrpSpPr>
          <p:grpSpPr>
            <a:xfrm>
              <a:off x="480077" y="1196752"/>
              <a:ext cx="3527655" cy="367038"/>
              <a:chOff x="3144373" y="397666"/>
              <a:chExt cx="3527655" cy="367038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F68D8407-E3D2-4BF9-838D-6E1ED9ED1C11}"/>
                  </a:ext>
                </a:extLst>
              </p:cNvPr>
              <p:cNvSpPr/>
              <p:nvPr/>
            </p:nvSpPr>
            <p:spPr>
              <a:xfrm>
                <a:off x="3203848" y="397666"/>
                <a:ext cx="3468180" cy="367038"/>
              </a:xfrm>
              <a:prstGeom prst="roundRect">
                <a:avLst>
                  <a:gd name="adj" fmla="val 50000"/>
                </a:avLst>
              </a:prstGeom>
              <a:solidFill>
                <a:srgbClr val="F0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 </a:t>
                </a:r>
                <a:r>
                  <a:rPr lang="ko-KR" altLang="en-US" b="1" dirty="0"/>
                  <a:t>곡물 생산량 및 정확도 증가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62216DA-A566-43CA-A399-61CC4039BB89}"/>
                  </a:ext>
                </a:extLst>
              </p:cNvPr>
              <p:cNvSpPr/>
              <p:nvPr/>
            </p:nvSpPr>
            <p:spPr>
              <a:xfrm>
                <a:off x="3144373" y="397666"/>
                <a:ext cx="347507" cy="367038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4</a:t>
                </a:r>
                <a:endParaRPr lang="ko-KR" altLang="en-US" b="1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84A494-2E6D-4210-B705-DF37D9B5512E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D6AFCB-3DB8-4D8F-A1E8-38B81A8A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6F01233-E364-4DB6-A238-6C1F41EFA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97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잘린 사각형 6">
            <a:extLst>
              <a:ext uri="{FF2B5EF4-FFF2-40B4-BE49-F238E27FC236}">
                <a16:creationId xmlns:a16="http://schemas.microsoft.com/office/drawing/2014/main" id="{7BC6B8D1-1F79-4F4B-9B37-E80E3368246A}"/>
              </a:ext>
            </a:extLst>
          </p:cNvPr>
          <p:cNvSpPr/>
          <p:nvPr/>
        </p:nvSpPr>
        <p:spPr>
          <a:xfrm>
            <a:off x="395536" y="332656"/>
            <a:ext cx="360040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</a:t>
            </a:r>
            <a:r>
              <a:rPr lang="ko-KR" altLang="en-US" b="1" dirty="0">
                <a:ea typeface="에스코어 드림 5 Medium" pitchFamily="34" charset="-127"/>
              </a:rPr>
              <a:t> 관련 이미지 및 영상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83108D-1160-4C02-ACF5-A033273CA949}"/>
              </a:ext>
            </a:extLst>
          </p:cNvPr>
          <p:cNvSpPr/>
          <p:nvPr/>
        </p:nvSpPr>
        <p:spPr>
          <a:xfrm>
            <a:off x="395536" y="1265259"/>
            <a:ext cx="1512168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Menu GUI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F46DDA-79B1-4652-96AF-3C501892B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"/>
          <a:stretch/>
        </p:blipFill>
        <p:spPr>
          <a:xfrm>
            <a:off x="395536" y="1700808"/>
            <a:ext cx="8352928" cy="44644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7D6C93-3EF1-435C-AE73-59F7C9CC25EC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778C2D-0089-479B-A0A7-F78F23DF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A2C00F-B23B-40B9-B498-75133B33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05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/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과제 개요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8E2D3A3-15E8-4261-A45D-58EE8F8270A1}"/>
              </a:ext>
            </a:extLst>
          </p:cNvPr>
          <p:cNvSpPr/>
          <p:nvPr/>
        </p:nvSpPr>
        <p:spPr>
          <a:xfrm>
            <a:off x="3631287" y="2926890"/>
            <a:ext cx="1024889" cy="837384"/>
          </a:xfrm>
          <a:prstGeom prst="rightArrow">
            <a:avLst/>
          </a:prstGeom>
          <a:solidFill>
            <a:srgbClr val="F0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5C8CF-B626-4657-872B-F8A584776281}"/>
              </a:ext>
            </a:extLst>
          </p:cNvPr>
          <p:cNvSpPr txBox="1"/>
          <p:nvPr/>
        </p:nvSpPr>
        <p:spPr>
          <a:xfrm>
            <a:off x="503076" y="4771891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전세계 농업 종사자 수</a:t>
            </a:r>
            <a:endParaRPr lang="en-US" altLang="ko-KR" b="1" dirty="0"/>
          </a:p>
          <a:p>
            <a:pPr algn="ctr"/>
            <a:r>
              <a:rPr lang="en-US" altLang="ko-KR" b="1" dirty="0"/>
              <a:t>(2013, UN </a:t>
            </a:r>
            <a:r>
              <a:rPr lang="ko-KR" altLang="en-US" b="1" dirty="0"/>
              <a:t>경제사회국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8727E-B8E4-4663-9A86-DBE23B4EC084}"/>
              </a:ext>
            </a:extLst>
          </p:cNvPr>
          <p:cNvSpPr txBox="1"/>
          <p:nvPr/>
        </p:nvSpPr>
        <p:spPr>
          <a:xfrm>
            <a:off x="1781944" y="3199038"/>
            <a:ext cx="6298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5%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5E65C7-566D-44D7-8436-373B5929A810}"/>
              </a:ext>
            </a:extLst>
          </p:cNvPr>
          <p:cNvSpPr txBox="1"/>
          <p:nvPr/>
        </p:nvSpPr>
        <p:spPr>
          <a:xfrm>
            <a:off x="5167956" y="33024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haroni" panose="020B0604020202020204" pitchFamily="2" charset="-79"/>
                <a:cs typeface="Aharoni" panose="020B0604020202020204" pitchFamily="2" charset="-79"/>
              </a:rPr>
              <a:t>인건비 증가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F09A68-1F95-437A-B38F-0544BC9E2045}"/>
              </a:ext>
            </a:extLst>
          </p:cNvPr>
          <p:cNvSpPr txBox="1"/>
          <p:nvPr/>
        </p:nvSpPr>
        <p:spPr>
          <a:xfrm>
            <a:off x="7216405" y="342899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정확성 감소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9B449B-1229-4334-A729-BB1C1398CAA3}"/>
              </a:ext>
            </a:extLst>
          </p:cNvPr>
          <p:cNvSpPr txBox="1"/>
          <p:nvPr/>
        </p:nvSpPr>
        <p:spPr>
          <a:xfrm>
            <a:off x="1547664" y="231086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  <a:cs typeface="Aharoni" panose="020B0604020202020204" pitchFamily="2" charset="-79"/>
              </a:rPr>
              <a:t>5%</a:t>
            </a:r>
            <a:endParaRPr lang="ko-KR" altLang="en-US" dirty="0">
              <a:solidFill>
                <a:schemeClr val="bg1"/>
              </a:solidFill>
              <a:latin typeface="+mj-lt"/>
              <a:cs typeface="Aharoni" panose="020B0604020202020204" pitchFamily="2" charset="-79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B333631-6423-4211-A5F9-814DAA26A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3949">
            <a:off x="17276" y="2173618"/>
            <a:ext cx="3851921" cy="26269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67CE7E2-982C-4DBE-AD34-BA26055AA662}"/>
              </a:ext>
            </a:extLst>
          </p:cNvPr>
          <p:cNvSpPr txBox="1"/>
          <p:nvPr/>
        </p:nvSpPr>
        <p:spPr>
          <a:xfrm>
            <a:off x="2404276" y="255755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  <a:cs typeface="Aharoni" panose="020B0604020202020204" pitchFamily="2" charset="-79"/>
              </a:rPr>
              <a:t>5%</a:t>
            </a:r>
            <a:endParaRPr lang="ko-KR" altLang="en-US" b="1" dirty="0">
              <a:solidFill>
                <a:schemeClr val="bg1"/>
              </a:solidFill>
              <a:latin typeface="+mj-lt"/>
              <a:cs typeface="Aharoni" panose="020B0604020202020204" pitchFamily="2" charset="-79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7254B88-E1F1-4DE3-A719-A16E0BDE647F}"/>
              </a:ext>
            </a:extLst>
          </p:cNvPr>
          <p:cNvSpPr/>
          <p:nvPr/>
        </p:nvSpPr>
        <p:spPr>
          <a:xfrm rot="16200000">
            <a:off x="5099793" y="1593213"/>
            <a:ext cx="1505696" cy="1435297"/>
          </a:xfrm>
          <a:prstGeom prst="rightArrow">
            <a:avLst/>
          </a:prstGeom>
          <a:solidFill>
            <a:srgbClr val="FF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D40772F-7616-44C6-B95F-235DF0EA18F8}"/>
              </a:ext>
            </a:extLst>
          </p:cNvPr>
          <p:cNvSpPr/>
          <p:nvPr/>
        </p:nvSpPr>
        <p:spPr>
          <a:xfrm rot="5400000">
            <a:off x="7119577" y="4079504"/>
            <a:ext cx="1505696" cy="1435297"/>
          </a:xfrm>
          <a:prstGeom prst="rightArrow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DC00F4-9619-4950-8873-1971C85651E3}"/>
              </a:ext>
            </a:extLst>
          </p:cNvPr>
          <p:cNvSpPr txBox="1"/>
          <p:nvPr/>
        </p:nvSpPr>
        <p:spPr>
          <a:xfrm>
            <a:off x="5004048" y="1128801"/>
            <a:ext cx="3819377" cy="532453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곡물 선별 과정</a:t>
            </a:r>
            <a:endParaRPr lang="en-US" altLang="ko-KR" sz="2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E6F800-F301-4DBD-AED3-A03C6FA2090E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D2FC90-A6B6-4D99-B5BE-8F678CE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856BA7-CB6C-408D-84F7-1C45290C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8FA3BE3-29F3-4F28-8D1B-D7C945DCEE51}"/>
              </a:ext>
            </a:extLst>
          </p:cNvPr>
          <p:cNvSpPr/>
          <p:nvPr/>
        </p:nvSpPr>
        <p:spPr>
          <a:xfrm>
            <a:off x="467544" y="980728"/>
            <a:ext cx="1440160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개발 배경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잘린 사각형 6">
            <a:extLst>
              <a:ext uri="{FF2B5EF4-FFF2-40B4-BE49-F238E27FC236}">
                <a16:creationId xmlns:a16="http://schemas.microsoft.com/office/drawing/2014/main" id="{7BC6B8D1-1F79-4F4B-9B37-E80E3368246A}"/>
              </a:ext>
            </a:extLst>
          </p:cNvPr>
          <p:cNvSpPr/>
          <p:nvPr/>
        </p:nvSpPr>
        <p:spPr>
          <a:xfrm>
            <a:off x="395536" y="332656"/>
            <a:ext cx="360040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</a:t>
            </a:r>
            <a:r>
              <a:rPr lang="ko-KR" altLang="en-US" b="1" dirty="0">
                <a:ea typeface="에스코어 드림 5 Medium" pitchFamily="34" charset="-127"/>
              </a:rPr>
              <a:t> 관련 이미지 및 영상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83108D-1160-4C02-ACF5-A033273CA949}"/>
              </a:ext>
            </a:extLst>
          </p:cNvPr>
          <p:cNvSpPr/>
          <p:nvPr/>
        </p:nvSpPr>
        <p:spPr>
          <a:xfrm>
            <a:off x="402779" y="1265260"/>
            <a:ext cx="2088232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Sensitivity GUI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D3C19-8101-4D63-879E-5371B421A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2"/>
          <a:stretch/>
        </p:blipFill>
        <p:spPr>
          <a:xfrm>
            <a:off x="402779" y="1700808"/>
            <a:ext cx="8352928" cy="44644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EE7C115-9716-4D64-9D90-AD55AEA612CE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B0896E-0146-4636-AE8D-3F2F6379D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915059-01A8-4E9E-955F-D6CFFB1F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474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잘린 사각형 6">
            <a:extLst>
              <a:ext uri="{FF2B5EF4-FFF2-40B4-BE49-F238E27FC236}">
                <a16:creationId xmlns:a16="http://schemas.microsoft.com/office/drawing/2014/main" id="{7BC6B8D1-1F79-4F4B-9B37-E80E3368246A}"/>
              </a:ext>
            </a:extLst>
          </p:cNvPr>
          <p:cNvSpPr/>
          <p:nvPr/>
        </p:nvSpPr>
        <p:spPr>
          <a:xfrm>
            <a:off x="395536" y="332656"/>
            <a:ext cx="360040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</a:t>
            </a:r>
            <a:r>
              <a:rPr lang="ko-KR" altLang="en-US" b="1" dirty="0">
                <a:ea typeface="에스코어 드림 5 Medium" pitchFamily="34" charset="-127"/>
              </a:rPr>
              <a:t> 관련 이미지 및 영상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83108D-1160-4C02-ACF5-A033273CA949}"/>
              </a:ext>
            </a:extLst>
          </p:cNvPr>
          <p:cNvSpPr/>
          <p:nvPr/>
        </p:nvSpPr>
        <p:spPr>
          <a:xfrm>
            <a:off x="377725" y="1183034"/>
            <a:ext cx="2388933" cy="6480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스마트 </a:t>
            </a:r>
            <a:endParaRPr lang="en-US" altLang="ko-KR" b="1" dirty="0"/>
          </a:p>
          <a:p>
            <a:pPr algn="ctr"/>
            <a:r>
              <a:rPr lang="ko-KR" altLang="en-US" b="1" dirty="0"/>
              <a:t>곡물 색채 선별기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894FDF-81A2-4D8F-A38A-E4519ED48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" t="16125" r="3392" b="21731"/>
          <a:stretch/>
        </p:blipFill>
        <p:spPr>
          <a:xfrm rot="5400000">
            <a:off x="4697906" y="2486037"/>
            <a:ext cx="5342310" cy="2736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24345F-D8AC-4561-B12E-DD548EC7F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" t="21999" r="6660" b="20158"/>
          <a:stretch/>
        </p:blipFill>
        <p:spPr>
          <a:xfrm rot="5400000">
            <a:off x="1612812" y="2486039"/>
            <a:ext cx="5342309" cy="273630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2962DC-D555-4055-9F64-0095A8FE7A46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C7E42D-A14D-458B-8464-2914973DA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C70A900-1DB8-41C8-83D1-530227D67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/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과제 개요</a:t>
            </a:r>
          </a:p>
        </p:txBody>
      </p:sp>
      <p:pic>
        <p:nvPicPr>
          <p:cNvPr id="5" name="_x234888328">
            <a:extLst>
              <a:ext uri="{FF2B5EF4-FFF2-40B4-BE49-F238E27FC236}">
                <a16:creationId xmlns:a16="http://schemas.microsoft.com/office/drawing/2014/main" id="{A7018453-71CF-4282-83D9-07C2FFE5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61384"/>
            <a:ext cx="3888432" cy="52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A60BDB0-1C6F-4516-A6F5-8C950DAAE0F1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B23E-4992-4237-9634-83641D0E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1D7884-B9A4-4371-A6DA-F75FFFC6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8CC225-80E7-4510-A71E-26EE0CBEF9AC}"/>
              </a:ext>
            </a:extLst>
          </p:cNvPr>
          <p:cNvSpPr/>
          <p:nvPr/>
        </p:nvSpPr>
        <p:spPr>
          <a:xfrm>
            <a:off x="467544" y="980728"/>
            <a:ext cx="1656184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목표 시스템</a:t>
            </a:r>
          </a:p>
        </p:txBody>
      </p:sp>
    </p:spTree>
    <p:extLst>
      <p:ext uri="{BB962C8B-B14F-4D97-AF65-F5344CB8AC3E}">
        <p14:creationId xmlns:p14="http://schemas.microsoft.com/office/powerpoint/2010/main" val="274287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A60BDB0-1C6F-4516-A6F5-8C950DAAE0F1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8B23E-4992-4237-9634-83641D0E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1D7884-B9A4-4371-A6DA-F75FFFC6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8CC225-80E7-4510-A71E-26EE0CBEF9AC}"/>
              </a:ext>
            </a:extLst>
          </p:cNvPr>
          <p:cNvSpPr/>
          <p:nvPr/>
        </p:nvSpPr>
        <p:spPr>
          <a:xfrm>
            <a:off x="467544" y="1126407"/>
            <a:ext cx="2304256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기존 제품의 문제점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B6E3F-FE2B-42C9-AC6B-2B58736B6297}"/>
              </a:ext>
            </a:extLst>
          </p:cNvPr>
          <p:cNvSpPr txBox="1"/>
          <p:nvPr/>
        </p:nvSpPr>
        <p:spPr>
          <a:xfrm>
            <a:off x="593868" y="1528708"/>
            <a:ext cx="831065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파일단위 관리로 인한 정보관리 </a:t>
            </a:r>
            <a:r>
              <a:rPr lang="ko-KR" altLang="en-US" sz="1600" b="1" dirty="0"/>
              <a:t>부족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시리얼 통신을 이용한 보드 </a:t>
            </a:r>
            <a:r>
              <a:rPr lang="ko-KR" altLang="en-US" sz="1600" b="1" dirty="0"/>
              <a:t>저속</a:t>
            </a:r>
            <a:r>
              <a:rPr lang="ko-KR" altLang="en-US" sz="1600" dirty="0"/>
              <a:t> 통신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순차 처리형 제어 관리로 인한 확장성과 실시간에</a:t>
            </a:r>
            <a:r>
              <a:rPr lang="en-US" altLang="ko-KR" sz="1600" dirty="0"/>
              <a:t> </a:t>
            </a:r>
            <a:r>
              <a:rPr lang="ko-KR" altLang="en-US" sz="1600" dirty="0"/>
              <a:t>대한 </a:t>
            </a:r>
            <a:r>
              <a:rPr lang="ko-KR" altLang="en-US" sz="1600" b="1" dirty="0"/>
              <a:t>한계점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단순 패스워드 기반의 라인센스 관리로 인한 보안성 </a:t>
            </a:r>
            <a:r>
              <a:rPr lang="ko-KR" altLang="en-US" sz="1600" b="1" dirty="0"/>
              <a:t>부족</a:t>
            </a:r>
            <a:endParaRPr lang="en-US" altLang="ko-KR" sz="16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08C781-5EB9-4CE5-A9CA-1F3DB6DCF605}"/>
              </a:ext>
            </a:extLst>
          </p:cNvPr>
          <p:cNvSpPr/>
          <p:nvPr/>
        </p:nvSpPr>
        <p:spPr>
          <a:xfrm>
            <a:off x="467544" y="3736927"/>
            <a:ext cx="1440160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해결 방법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BD2D2-687B-4CA0-A5ED-EA184DC5E330}"/>
              </a:ext>
            </a:extLst>
          </p:cNvPr>
          <p:cNvSpPr txBox="1"/>
          <p:nvPr/>
        </p:nvSpPr>
        <p:spPr>
          <a:xfrm>
            <a:off x="593868" y="4139228"/>
            <a:ext cx="831065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데이터 베이스를 통한 </a:t>
            </a:r>
            <a:r>
              <a:rPr lang="ko-KR" altLang="en-US" sz="1600" b="1" dirty="0">
                <a:solidFill>
                  <a:srgbClr val="FF0000"/>
                </a:solidFill>
              </a:rPr>
              <a:t>효율적인 정보관리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서브보드 간</a:t>
            </a:r>
            <a:r>
              <a:rPr lang="en-US" altLang="ko-KR" sz="1600" dirty="0"/>
              <a:t> </a:t>
            </a:r>
            <a:r>
              <a:rPr lang="ko-KR" altLang="en-US" sz="1600" dirty="0"/>
              <a:t>소켓통신을 통한 통신 </a:t>
            </a:r>
            <a:r>
              <a:rPr lang="ko-KR" altLang="en-US" sz="1600" b="1" dirty="0">
                <a:solidFill>
                  <a:srgbClr val="FF0000"/>
                </a:solidFill>
              </a:rPr>
              <a:t>속도 증가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기능 별 쓰레드 기반 병행처리로 </a:t>
            </a:r>
            <a:r>
              <a:rPr lang="ko-KR" altLang="en-US" sz="1600" b="1" dirty="0">
                <a:solidFill>
                  <a:srgbClr val="FF0000"/>
                </a:solidFill>
              </a:rPr>
              <a:t>실시간 지원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기기 별 자동 발급되는 라이선스</a:t>
            </a:r>
            <a:r>
              <a:rPr lang="en-US" altLang="ko-KR" sz="1600" dirty="0"/>
              <a:t>-</a:t>
            </a:r>
            <a:r>
              <a:rPr lang="ko-KR" altLang="en-US" sz="1600" dirty="0"/>
              <a:t>키를 인한 </a:t>
            </a:r>
            <a:r>
              <a:rPr lang="ko-KR" altLang="en-US" sz="1600" b="1" dirty="0">
                <a:solidFill>
                  <a:srgbClr val="FF0000"/>
                </a:solidFill>
              </a:rPr>
              <a:t>보안성 과 편의성 강화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15" name="한쪽 모서리가 잘린 사각형 6">
            <a:extLst>
              <a:ext uri="{FF2B5EF4-FFF2-40B4-BE49-F238E27FC236}">
                <a16:creationId xmlns:a16="http://schemas.microsoft.com/office/drawing/2014/main" id="{C0B50097-4A65-42BB-9381-91E6C7BA1730}"/>
              </a:ext>
            </a:extLst>
          </p:cNvPr>
          <p:cNvSpPr/>
          <p:nvPr/>
        </p:nvSpPr>
        <p:spPr>
          <a:xfrm>
            <a:off x="395536" y="332656"/>
            <a:ext cx="252028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과제 개요</a:t>
            </a:r>
          </a:p>
        </p:txBody>
      </p:sp>
    </p:spTree>
    <p:extLst>
      <p:ext uri="{BB962C8B-B14F-4D97-AF65-F5344CB8AC3E}">
        <p14:creationId xmlns:p14="http://schemas.microsoft.com/office/powerpoint/2010/main" val="53252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/>
          <p:cNvSpPr/>
          <p:nvPr/>
        </p:nvSpPr>
        <p:spPr>
          <a:xfrm>
            <a:off x="395536" y="332656"/>
            <a:ext cx="3960440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에스코어 드림 5 Medium" pitchFamily="34" charset="-127"/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b="1" dirty="0">
                <a:latin typeface="에스코어 드림 5 Medium" pitchFamily="34" charset="-127"/>
                <a:ea typeface="에스코어 드림 5 Medium" pitchFamily="34" charset="-127"/>
              </a:rPr>
              <a:t>작품 구성 및 상세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561D1-0F2D-41E8-977E-B6603D0F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/>
          <a:stretch/>
        </p:blipFill>
        <p:spPr>
          <a:xfrm>
            <a:off x="395536" y="908720"/>
            <a:ext cx="4086661" cy="5616624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4D1A33-9C65-4CFA-9DEC-2FBAC1054645}"/>
              </a:ext>
            </a:extLst>
          </p:cNvPr>
          <p:cNvGrpSpPr/>
          <p:nvPr/>
        </p:nvGrpSpPr>
        <p:grpSpPr>
          <a:xfrm>
            <a:off x="4860032" y="1556792"/>
            <a:ext cx="4032448" cy="890258"/>
            <a:chOff x="4860032" y="1412776"/>
            <a:chExt cx="4032448" cy="89025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53C0D10-DDA5-4B8E-BDF8-0E42F33FA6F8}"/>
                </a:ext>
              </a:extLst>
            </p:cNvPr>
            <p:cNvSpPr/>
            <p:nvPr/>
          </p:nvSpPr>
          <p:spPr>
            <a:xfrm>
              <a:off x="4860032" y="1412776"/>
              <a:ext cx="1152128" cy="3670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LWGM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B1620F-EE43-43CC-99B2-D02EC05AAFA6}"/>
                </a:ext>
              </a:extLst>
            </p:cNvPr>
            <p:cNvSpPr txBox="1"/>
            <p:nvPr/>
          </p:nvSpPr>
          <p:spPr>
            <a:xfrm>
              <a:off x="5076056" y="1779814"/>
              <a:ext cx="3816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PHP</a:t>
              </a:r>
              <a:r>
                <a:rPr lang="ko-KR" altLang="en-US" sz="1400" dirty="0"/>
                <a:t>를 기반으로 한 동적 웹페이지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GUI</a:t>
              </a:r>
              <a:r>
                <a:rPr lang="ko-KR" altLang="en-US" sz="1400" dirty="0"/>
                <a:t>를 이용하여 보드 제어 및 이벤트 확인</a:t>
              </a:r>
              <a:endParaRPr lang="en-US" altLang="ko-KR" sz="14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29B73-ED06-47FB-BDC4-334EBA0500AD}"/>
              </a:ext>
            </a:extLst>
          </p:cNvPr>
          <p:cNvGrpSpPr/>
          <p:nvPr/>
        </p:nvGrpSpPr>
        <p:grpSpPr>
          <a:xfrm>
            <a:off x="4860032" y="3166933"/>
            <a:ext cx="4032448" cy="890258"/>
            <a:chOff x="4860032" y="1412776"/>
            <a:chExt cx="4032448" cy="89025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741A8DF-1FA1-4DEC-9842-D7746E5EC10A}"/>
                </a:ext>
              </a:extLst>
            </p:cNvPr>
            <p:cNvSpPr/>
            <p:nvPr/>
          </p:nvSpPr>
          <p:spPr>
            <a:xfrm>
              <a:off x="4860032" y="1412776"/>
              <a:ext cx="1152128" cy="3670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LSIM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242F1F-4C5C-4A48-A2B7-88EDE0709F21}"/>
                </a:ext>
              </a:extLst>
            </p:cNvPr>
            <p:cNvSpPr txBox="1"/>
            <p:nvPr/>
          </p:nvSpPr>
          <p:spPr>
            <a:xfrm>
              <a:off x="5076056" y="1779814"/>
              <a:ext cx="3816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TCP</a:t>
              </a:r>
              <a:r>
                <a:rPr lang="ko-KR" altLang="en-US" sz="1400" dirty="0"/>
                <a:t>를 이용하여 보드와 양방향 통신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Ping,</a:t>
              </a:r>
              <a:r>
                <a:rPr lang="ko-KR" altLang="en-US" sz="1400" dirty="0"/>
                <a:t> 설정 값 변경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설정 값 조회</a:t>
              </a:r>
              <a:endParaRPr lang="en-US" altLang="ko-KR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26372F-9755-49BE-9434-C79EEA2605ED}"/>
              </a:ext>
            </a:extLst>
          </p:cNvPr>
          <p:cNvGrpSpPr/>
          <p:nvPr/>
        </p:nvGrpSpPr>
        <p:grpSpPr>
          <a:xfrm>
            <a:off x="4860032" y="4509120"/>
            <a:ext cx="4032448" cy="1105702"/>
            <a:chOff x="4860032" y="1412776"/>
            <a:chExt cx="4032448" cy="11057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4EEDB3E-30D5-467B-A42A-D80F0BD9A828}"/>
                </a:ext>
              </a:extLst>
            </p:cNvPr>
            <p:cNvSpPr/>
            <p:nvPr/>
          </p:nvSpPr>
          <p:spPr>
            <a:xfrm>
              <a:off x="4860032" y="1412776"/>
              <a:ext cx="1152128" cy="36703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LSEM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0BEDCC-18CA-40ED-8F1B-D656E15076D5}"/>
                </a:ext>
              </a:extLst>
            </p:cNvPr>
            <p:cNvSpPr txBox="1"/>
            <p:nvPr/>
          </p:nvSpPr>
          <p:spPr>
            <a:xfrm>
              <a:off x="5076056" y="1779814"/>
              <a:ext cx="38164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400" dirty="0"/>
                <a:t>UDP</a:t>
              </a:r>
              <a:r>
                <a:rPr lang="ko-KR" altLang="en-US" sz="1400" dirty="0"/>
                <a:t>를 이용하여 보드와 실시간 통신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보드에서 발생한 이벤트 분석</a:t>
              </a:r>
              <a:endParaRPr lang="en-US" altLang="ko-KR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/>
                <a:t>분석한 이벤트 내용 웹으로 전달</a:t>
              </a:r>
              <a:endParaRPr lang="en-US" altLang="ko-KR" sz="1400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EFE87A-A602-4264-BF43-7C75F6C03CF7}"/>
              </a:ext>
            </a:extLst>
          </p:cNvPr>
          <p:cNvSpPr/>
          <p:nvPr/>
        </p:nvSpPr>
        <p:spPr>
          <a:xfrm>
            <a:off x="4698220" y="2996952"/>
            <a:ext cx="4194259" cy="2736304"/>
          </a:xfrm>
          <a:prstGeom prst="roundRect">
            <a:avLst>
              <a:gd name="adj" fmla="val 4818"/>
            </a:avLst>
          </a:prstGeom>
          <a:noFill/>
          <a:ln w="38100" cap="flat" cmpd="sng" algn="ctr">
            <a:solidFill>
              <a:srgbClr val="F0AE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D34D8C-2AE8-44E5-B484-1A34200A8767}"/>
              </a:ext>
            </a:extLst>
          </p:cNvPr>
          <p:cNvSpPr/>
          <p:nvPr/>
        </p:nvSpPr>
        <p:spPr>
          <a:xfrm>
            <a:off x="4698220" y="1412776"/>
            <a:ext cx="4194259" cy="1172011"/>
          </a:xfrm>
          <a:prstGeom prst="roundRect">
            <a:avLst/>
          </a:prstGeom>
          <a:noFill/>
          <a:ln w="38100" cap="flat" cmpd="sng" algn="ctr">
            <a:solidFill>
              <a:srgbClr val="F0AE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C50A1EF-B18A-4F36-B33E-2798EBAA8BC8}"/>
              </a:ext>
            </a:extLst>
          </p:cNvPr>
          <p:cNvSpPr/>
          <p:nvPr/>
        </p:nvSpPr>
        <p:spPr>
          <a:xfrm>
            <a:off x="7884368" y="1412776"/>
            <a:ext cx="1008111" cy="367038"/>
          </a:xfrm>
          <a:prstGeom prst="roundRect">
            <a:avLst>
              <a:gd name="adj" fmla="val 50000"/>
            </a:avLst>
          </a:prstGeom>
          <a:solidFill>
            <a:srgbClr val="F0AEA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3AF7B03-6351-4A88-8842-ED819252DDF6}"/>
              </a:ext>
            </a:extLst>
          </p:cNvPr>
          <p:cNvSpPr/>
          <p:nvPr/>
        </p:nvSpPr>
        <p:spPr>
          <a:xfrm>
            <a:off x="7884368" y="2983414"/>
            <a:ext cx="1008111" cy="367038"/>
          </a:xfrm>
          <a:prstGeom prst="roundRect">
            <a:avLst>
              <a:gd name="adj" fmla="val 50000"/>
            </a:avLst>
          </a:prstGeom>
          <a:solidFill>
            <a:srgbClr val="F0AEA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9A7B92-7A5F-4240-90C3-B8EAEC9CAA04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502B644-9C77-41CA-B988-2DC692625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3DA9BC-22FF-4110-9C0A-A8862043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19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F275D9-AD68-4FDE-A942-F9B96E93B1DE}"/>
              </a:ext>
            </a:extLst>
          </p:cNvPr>
          <p:cNvSpPr/>
          <p:nvPr/>
        </p:nvSpPr>
        <p:spPr>
          <a:xfrm>
            <a:off x="467544" y="980728"/>
            <a:ext cx="5040560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동작 예시 </a:t>
            </a:r>
            <a:r>
              <a:rPr lang="en-US" altLang="ko-KR" b="1" dirty="0"/>
              <a:t>(Home </a:t>
            </a:r>
            <a:r>
              <a:rPr lang="ko-KR" altLang="en-US" b="1" dirty="0"/>
              <a:t>화면의 </a:t>
            </a:r>
            <a:r>
              <a:rPr lang="en-US" altLang="ko-KR" b="1" dirty="0"/>
              <a:t>Start </a:t>
            </a:r>
            <a:r>
              <a:rPr lang="ko-KR" altLang="en-US" b="1" dirty="0"/>
              <a:t>버튼 클릭 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한쪽 모서리가 잘린 사각형 6">
            <a:extLst>
              <a:ext uri="{FF2B5EF4-FFF2-40B4-BE49-F238E27FC236}">
                <a16:creationId xmlns:a16="http://schemas.microsoft.com/office/drawing/2014/main" id="{3E9BD2EF-5472-4048-B3E6-DFBF92725582}"/>
              </a:ext>
            </a:extLst>
          </p:cNvPr>
          <p:cNvSpPr/>
          <p:nvPr/>
        </p:nvSpPr>
        <p:spPr>
          <a:xfrm>
            <a:off x="395536" y="332656"/>
            <a:ext cx="3096344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71916C-14C1-4B44-941F-81AFF24D45ED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47814D-ECB4-41C4-A946-85B41056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C5B9CE-7E4E-4E82-9605-25594B00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3C8E1A-DC59-4BF3-B66C-92C8D75CF305}"/>
              </a:ext>
            </a:extLst>
          </p:cNvPr>
          <p:cNvGrpSpPr/>
          <p:nvPr/>
        </p:nvGrpSpPr>
        <p:grpSpPr>
          <a:xfrm>
            <a:off x="3852402" y="1988840"/>
            <a:ext cx="4896062" cy="4390739"/>
            <a:chOff x="1907704" y="1844824"/>
            <a:chExt cx="5373633" cy="4819019"/>
          </a:xfrm>
        </p:grpSpPr>
        <p:sp>
          <p:nvSpPr>
            <p:cNvPr id="7" name="사각형: 모서리가 접힌 도형 6">
              <a:extLst>
                <a:ext uri="{FF2B5EF4-FFF2-40B4-BE49-F238E27FC236}">
                  <a16:creationId xmlns:a16="http://schemas.microsoft.com/office/drawing/2014/main" id="{A0F78EC1-407A-4719-8936-607E8F9254E3}"/>
                </a:ext>
              </a:extLst>
            </p:cNvPr>
            <p:cNvSpPr/>
            <p:nvPr/>
          </p:nvSpPr>
          <p:spPr>
            <a:xfrm>
              <a:off x="4850296" y="2962087"/>
              <a:ext cx="2431041" cy="710344"/>
            </a:xfrm>
            <a:prstGeom prst="foldedCorner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861BE24-A1BF-41BE-8217-475F036A833F}"/>
                </a:ext>
              </a:extLst>
            </p:cNvPr>
            <p:cNvSpPr/>
            <p:nvPr/>
          </p:nvSpPr>
          <p:spPr>
            <a:xfrm>
              <a:off x="2555776" y="1844824"/>
              <a:ext cx="4032448" cy="792088"/>
            </a:xfrm>
            <a:prstGeom prst="roundRect">
              <a:avLst/>
            </a:prstGeom>
            <a:solidFill>
              <a:srgbClr val="F0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LWGM</a:t>
              </a:r>
              <a:endParaRPr lang="ko-KR" altLang="en-US" b="1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BAE4D46-D816-444D-AEDB-345C640F6628}"/>
                </a:ext>
              </a:extLst>
            </p:cNvPr>
            <p:cNvSpPr/>
            <p:nvPr/>
          </p:nvSpPr>
          <p:spPr>
            <a:xfrm>
              <a:off x="2555776" y="4005064"/>
              <a:ext cx="4032448" cy="792088"/>
            </a:xfrm>
            <a:prstGeom prst="roundRect">
              <a:avLst/>
            </a:prstGeom>
            <a:solidFill>
              <a:srgbClr val="F0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LSIM</a:t>
              </a:r>
              <a:endParaRPr lang="ko-KR" altLang="en-US" sz="2400" b="1" dirty="0"/>
            </a:p>
          </p:txBody>
        </p:sp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51F88A52-E147-4A16-BF80-34C7C78D55A6}"/>
                </a:ext>
              </a:extLst>
            </p:cNvPr>
            <p:cNvSpPr/>
            <p:nvPr/>
          </p:nvSpPr>
          <p:spPr>
            <a:xfrm>
              <a:off x="4427984" y="2852936"/>
              <a:ext cx="288032" cy="1008112"/>
            </a:xfrm>
            <a:prstGeom prst="downArrow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507CC3-1647-43F7-886D-471C76F46308}"/>
                </a:ext>
              </a:extLst>
            </p:cNvPr>
            <p:cNvSpPr txBox="1"/>
            <p:nvPr/>
          </p:nvSpPr>
          <p:spPr>
            <a:xfrm>
              <a:off x="4850296" y="2999832"/>
              <a:ext cx="1737929" cy="64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0504D"/>
                  </a:solidFill>
                </a:rPr>
                <a:t>EjectStartStop</a:t>
              </a:r>
              <a:endParaRPr lang="en-US" altLang="ko-KR" sz="1600" dirty="0">
                <a:solidFill>
                  <a:srgbClr val="C0504D"/>
                </a:solidFill>
              </a:endParaRPr>
            </a:p>
            <a:p>
              <a:pPr algn="ctr"/>
              <a:r>
                <a:rPr lang="en-US" altLang="ko-KR" sz="1600" dirty="0" err="1">
                  <a:solidFill>
                    <a:srgbClr val="C0504D"/>
                  </a:solidFill>
                </a:rPr>
                <a:t>FeedStartStop</a:t>
              </a:r>
              <a:endParaRPr lang="ko-KR" altLang="en-US" sz="1600" dirty="0">
                <a:solidFill>
                  <a:srgbClr val="C0504D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69337B-773E-48A1-8589-FED642AA847D}"/>
                </a:ext>
              </a:extLst>
            </p:cNvPr>
            <p:cNvSpPr/>
            <p:nvPr/>
          </p:nvSpPr>
          <p:spPr>
            <a:xfrm>
              <a:off x="6475242" y="2962087"/>
              <a:ext cx="806095" cy="337923"/>
            </a:xfrm>
            <a:prstGeom prst="rect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JSON</a:t>
              </a:r>
              <a:endParaRPr lang="ko-KR" altLang="en-US" sz="16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B64DEB-A094-44D6-8AAB-7D4979E7F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3859" b="5483"/>
            <a:stretch/>
          </p:blipFill>
          <p:spPr>
            <a:xfrm>
              <a:off x="1907704" y="4941168"/>
              <a:ext cx="5328592" cy="141445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2DA449-26F4-44DA-AA69-66D58ABAF543}"/>
                </a:ext>
              </a:extLst>
            </p:cNvPr>
            <p:cNvSpPr/>
            <p:nvPr/>
          </p:nvSpPr>
          <p:spPr>
            <a:xfrm>
              <a:off x="3923928" y="4941168"/>
              <a:ext cx="1440160" cy="1584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7E2EEE-A35C-4FBC-A80B-77E9995CFBEF}"/>
                </a:ext>
              </a:extLst>
            </p:cNvPr>
            <p:cNvSpPr txBox="1"/>
            <p:nvPr/>
          </p:nvSpPr>
          <p:spPr>
            <a:xfrm>
              <a:off x="2051720" y="6386844"/>
              <a:ext cx="12241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Sorting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Board</a:t>
              </a:r>
              <a:endParaRPr lang="ko-KR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29670-8FA2-4EC7-BE61-504DB75363B6}"/>
                </a:ext>
              </a:extLst>
            </p:cNvPr>
            <p:cNvSpPr txBox="1"/>
            <p:nvPr/>
          </p:nvSpPr>
          <p:spPr>
            <a:xfrm>
              <a:off x="5924550" y="6386844"/>
              <a:ext cx="12241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Feeding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Board</a:t>
              </a:r>
              <a:endParaRPr lang="ko-KR" altLang="en-US" sz="1200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521C6-37F4-47F0-B5F7-8314C84303D7}"/>
              </a:ext>
            </a:extLst>
          </p:cNvPr>
          <p:cNvSpPr/>
          <p:nvPr/>
        </p:nvSpPr>
        <p:spPr>
          <a:xfrm>
            <a:off x="3852403" y="1700808"/>
            <a:ext cx="5032652" cy="4963685"/>
          </a:xfrm>
          <a:prstGeom prst="rect">
            <a:avLst/>
          </a:prstGeom>
          <a:noFill/>
          <a:ln w="3810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10319B5-94E7-4A0C-AAD5-C57CF660F162}"/>
              </a:ext>
            </a:extLst>
          </p:cNvPr>
          <p:cNvGrpSpPr/>
          <p:nvPr/>
        </p:nvGrpSpPr>
        <p:grpSpPr>
          <a:xfrm>
            <a:off x="553646" y="3133379"/>
            <a:ext cx="3003520" cy="1644513"/>
            <a:chOff x="591429" y="5017530"/>
            <a:chExt cx="3003520" cy="164451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B07B1EE-1440-432A-B7DF-06376BCC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429" y="5017530"/>
              <a:ext cx="3003520" cy="164451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006BA2-883C-44A6-85EB-0229341096A0}"/>
                </a:ext>
              </a:extLst>
            </p:cNvPr>
            <p:cNvSpPr/>
            <p:nvPr/>
          </p:nvSpPr>
          <p:spPr>
            <a:xfrm>
              <a:off x="827584" y="5531696"/>
              <a:ext cx="576064" cy="4175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92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F275D9-AD68-4FDE-A942-F9B96E93B1DE}"/>
              </a:ext>
            </a:extLst>
          </p:cNvPr>
          <p:cNvSpPr/>
          <p:nvPr/>
        </p:nvSpPr>
        <p:spPr>
          <a:xfrm>
            <a:off x="467544" y="980728"/>
            <a:ext cx="2160240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Event Flow Chart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4BC742-56FD-44A3-920A-28F68A3D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6" y="1488283"/>
            <a:ext cx="7915908" cy="5008152"/>
          </a:xfrm>
          <a:prstGeom prst="rect">
            <a:avLst/>
          </a:prstGeom>
          <a:ln w="38100">
            <a:solidFill>
              <a:srgbClr val="F0AEAE"/>
            </a:solidFill>
          </a:ln>
        </p:spPr>
      </p:pic>
      <p:sp>
        <p:nvSpPr>
          <p:cNvPr id="6" name="한쪽 모서리가 잘린 사각형 6">
            <a:extLst>
              <a:ext uri="{FF2B5EF4-FFF2-40B4-BE49-F238E27FC236}">
                <a16:creationId xmlns:a16="http://schemas.microsoft.com/office/drawing/2014/main" id="{3E9BD2EF-5472-4048-B3E6-DFBF92725582}"/>
              </a:ext>
            </a:extLst>
          </p:cNvPr>
          <p:cNvSpPr/>
          <p:nvPr/>
        </p:nvSpPr>
        <p:spPr>
          <a:xfrm>
            <a:off x="395536" y="332656"/>
            <a:ext cx="3816424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(Event)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71916C-14C1-4B44-941F-81AFF24D45ED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47814D-ECB4-41C4-A946-85B41056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C5B9CE-7E4E-4E82-9605-25594B00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92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3816424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(Event)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072B91-5D3D-4B88-9FDD-3FF75484D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54"/>
              </p:ext>
            </p:extLst>
          </p:nvPr>
        </p:nvGraphicFramePr>
        <p:xfrm>
          <a:off x="500336" y="1328461"/>
          <a:ext cx="8424926" cy="1095926"/>
        </p:xfrm>
        <a:graphic>
          <a:graphicData uri="http://schemas.openxmlformats.org/drawingml/2006/table">
            <a:tbl>
              <a:tblPr/>
              <a:tblGrid>
                <a:gridCol w="336997">
                  <a:extLst>
                    <a:ext uri="{9D8B030D-6E8A-4147-A177-3AD203B41FA5}">
                      <a16:colId xmlns:a16="http://schemas.microsoft.com/office/drawing/2014/main" val="288087116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7569780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002634994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371631154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691288315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988780615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126761940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437545081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1176363676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1395761830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18565633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72996233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207539242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106733820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4153178395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678724545"/>
                    </a:ext>
                  </a:extLst>
                </a:gridCol>
                <a:gridCol w="340288">
                  <a:extLst>
                    <a:ext uri="{9D8B030D-6E8A-4147-A177-3AD203B41FA5}">
                      <a16:colId xmlns:a16="http://schemas.microsoft.com/office/drawing/2014/main" val="1617956327"/>
                    </a:ext>
                  </a:extLst>
                </a:gridCol>
                <a:gridCol w="333707">
                  <a:extLst>
                    <a:ext uri="{9D8B030D-6E8A-4147-A177-3AD203B41FA5}">
                      <a16:colId xmlns:a16="http://schemas.microsoft.com/office/drawing/2014/main" val="332084449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306109404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1788861142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3368711486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354941354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89236177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2179027524"/>
                    </a:ext>
                  </a:extLst>
                </a:gridCol>
                <a:gridCol w="336997">
                  <a:extLst>
                    <a:ext uri="{9D8B030D-6E8A-4147-A177-3AD203B41FA5}">
                      <a16:colId xmlns:a16="http://schemas.microsoft.com/office/drawing/2014/main" val="59319140"/>
                    </a:ext>
                  </a:extLst>
                </a:gridCol>
              </a:tblGrid>
              <a:tr h="20723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0x02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0x03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81213"/>
                  </a:ext>
                </a:extLst>
              </a:tr>
              <a:tr h="68145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STX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Reser-ved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LEN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착신 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BID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발신 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BID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명령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응답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결과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 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알람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Reserved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레지스터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개수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레지스터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레지스터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ETX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Reserved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501178"/>
                  </a:ext>
                </a:extLst>
              </a:tr>
              <a:tr h="207236">
                <a:tc grid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4byte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12byte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4byte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4byte</a:t>
                      </a:r>
                    </a:p>
                  </a:txBody>
                  <a:tcPr marL="54508" marR="54508" marT="15070" marB="15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81179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1708F-5967-4275-9EFB-C71D329133C3}"/>
              </a:ext>
            </a:extLst>
          </p:cNvPr>
          <p:cNvSpPr/>
          <p:nvPr/>
        </p:nvSpPr>
        <p:spPr>
          <a:xfrm>
            <a:off x="467544" y="836712"/>
            <a:ext cx="3312368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내부 인터페이스 메시지 포맷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002787-5028-4D0B-8075-E471093F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5" y="5428154"/>
            <a:ext cx="8424926" cy="1186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F476F2-A0EB-4B08-8AC1-DE39FA5F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" r="-1"/>
          <a:stretch/>
        </p:blipFill>
        <p:spPr>
          <a:xfrm>
            <a:off x="500336" y="3040847"/>
            <a:ext cx="8424926" cy="216181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456A8C-0689-49F0-BEF7-24E99CF1E81B}"/>
              </a:ext>
            </a:extLst>
          </p:cNvPr>
          <p:cNvSpPr/>
          <p:nvPr/>
        </p:nvSpPr>
        <p:spPr>
          <a:xfrm>
            <a:off x="473696" y="2549098"/>
            <a:ext cx="2226096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이벤트 정의 일부 </a:t>
            </a:r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B4AD23-EF98-484C-A76C-BC55CB1AC81F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07D170-5ACD-477E-8B83-C387AB62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BBD2D6B-9BFF-4755-B537-8BC183E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A0293CF0-C03B-4292-9695-D844C69CAB61}"/>
              </a:ext>
            </a:extLst>
          </p:cNvPr>
          <p:cNvSpPr/>
          <p:nvPr/>
        </p:nvSpPr>
        <p:spPr>
          <a:xfrm>
            <a:off x="395536" y="332656"/>
            <a:ext cx="3888432" cy="432048"/>
          </a:xfrm>
          <a:prstGeom prst="snip1Rect">
            <a:avLst>
              <a:gd name="adj" fmla="val 251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에스코어 드림 5 Medium" pitchFamily="34" charset="-127"/>
              </a:rPr>
              <a:t>작품 소개 </a:t>
            </a:r>
            <a:r>
              <a:rPr lang="en-US" altLang="ko-KR" b="1" dirty="0">
                <a:ea typeface="에스코어 드림 5 Medium" pitchFamily="34" charset="-127"/>
              </a:rPr>
              <a:t>– </a:t>
            </a:r>
            <a:r>
              <a:rPr lang="ko-KR" altLang="en-US" b="1" dirty="0">
                <a:ea typeface="에스코어 드림 5 Medium" pitchFamily="34" charset="-127"/>
              </a:rPr>
              <a:t>개발 세부 내용 </a:t>
            </a:r>
            <a:r>
              <a:rPr lang="en-US" altLang="ko-KR" b="1" dirty="0">
                <a:ea typeface="에스코어 드림 5 Medium" pitchFamily="34" charset="-127"/>
              </a:rPr>
              <a:t>(Alarm)</a:t>
            </a:r>
            <a:endParaRPr lang="ko-KR" altLang="en-US" b="1" dirty="0">
              <a:ea typeface="에스코어 드림 5 Medium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4E8DB1-48F4-48EB-9D25-69968010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6" b="4172"/>
          <a:stretch/>
        </p:blipFill>
        <p:spPr>
          <a:xfrm>
            <a:off x="395536" y="1700808"/>
            <a:ext cx="8352928" cy="406054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0487DF-DBD4-437F-B6BF-F6EF85954DA5}"/>
              </a:ext>
            </a:extLst>
          </p:cNvPr>
          <p:cNvSpPr/>
          <p:nvPr/>
        </p:nvSpPr>
        <p:spPr>
          <a:xfrm>
            <a:off x="395536" y="1265261"/>
            <a:ext cx="3384376" cy="36703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Lighting Board Alarm GUI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1977E7-D072-4A43-82C7-C499CC20E9CA}"/>
              </a:ext>
            </a:extLst>
          </p:cNvPr>
          <p:cNvGrpSpPr/>
          <p:nvPr/>
        </p:nvGrpSpPr>
        <p:grpSpPr>
          <a:xfrm>
            <a:off x="6444208" y="193507"/>
            <a:ext cx="2440846" cy="710344"/>
            <a:chOff x="6444208" y="193507"/>
            <a:chExt cx="2440846" cy="7103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3F30EDC-48B5-46A9-8F5D-4467D2166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394281"/>
              <a:ext cx="1648758" cy="30879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C2D5367-A10C-48CF-8460-90C2B9627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3507"/>
              <a:ext cx="710344" cy="710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51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679</Words>
  <Application>Microsoft Office PowerPoint</Application>
  <PresentationFormat>화면 슬라이드 쇼(4:3)</PresentationFormat>
  <Paragraphs>186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에스코어 드림 5 Medium</vt:lpstr>
      <vt:lpstr>Aharoni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ETNEWS</dc:creator>
  <cp:lastModifiedBy>ksm</cp:lastModifiedBy>
  <cp:revision>54</cp:revision>
  <dcterms:created xsi:type="dcterms:W3CDTF">2020-10-27T23:55:19Z</dcterms:created>
  <dcterms:modified xsi:type="dcterms:W3CDTF">2022-06-02T12:08:11Z</dcterms:modified>
</cp:coreProperties>
</file>